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66" r:id="rId3"/>
    <p:sldId id="257" r:id="rId4"/>
    <p:sldId id="258" r:id="rId5"/>
    <p:sldId id="267" r:id="rId6"/>
    <p:sldId id="268" r:id="rId7"/>
    <p:sldId id="261" r:id="rId8"/>
    <p:sldId id="269" r:id="rId9"/>
    <p:sldId id="271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EC7BB-4AC1-49D8-BA94-C94043371856}" type="datetimeFigureOut">
              <a:rPr lang="vi-VN" smtClean="0"/>
              <a:pPr/>
              <a:t>27/06/2016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E0A24-1F1E-464A-93C7-72D07A5CE4AE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D36934-2219-468F-9D74-9AA8820CEA1E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0F46CE-304A-4F5D-B5FA-766E89DB0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D36934-2219-468F-9D74-9AA8820CEA1E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F46CE-304A-4F5D-B5FA-766E89DB0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D36934-2219-468F-9D74-9AA8820CEA1E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F46CE-304A-4F5D-B5FA-766E89DB0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D36934-2219-468F-9D74-9AA8820CEA1E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F46CE-304A-4F5D-B5FA-766E89DB0D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D36934-2219-468F-9D74-9AA8820CEA1E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F46CE-304A-4F5D-B5FA-766E89DB0D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D36934-2219-468F-9D74-9AA8820CEA1E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F46CE-304A-4F5D-B5FA-766E89DB0D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D36934-2219-468F-9D74-9AA8820CEA1E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F46CE-304A-4F5D-B5FA-766E89DB0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D36934-2219-468F-9D74-9AA8820CEA1E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F46CE-304A-4F5D-B5FA-766E89DB0D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D36934-2219-468F-9D74-9AA8820CEA1E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F46CE-304A-4F5D-B5FA-766E89DB0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8D36934-2219-468F-9D74-9AA8820CEA1E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F46CE-304A-4F5D-B5FA-766E89DB0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D36934-2219-468F-9D74-9AA8820CEA1E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0F46CE-304A-4F5D-B5FA-766E89DB0D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8D36934-2219-468F-9D74-9AA8820CEA1E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00F46CE-304A-4F5D-B5FA-766E89DB0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371600"/>
            <a:ext cx="8534400" cy="12191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smtClean="0">
                <a:latin typeface="Arial" pitchFamily="34" charset="0"/>
                <a:cs typeface="Arial" pitchFamily="34" charset="0"/>
              </a:rPr>
              <a:t> - Hiệp định EVFTA -</a:t>
            </a:r>
            <a:br>
              <a:rPr lang="en-US" sz="3600" smtClean="0">
                <a:latin typeface="Arial" pitchFamily="34" charset="0"/>
                <a:cs typeface="Arial" pitchFamily="34" charset="0"/>
              </a:rPr>
            </a:br>
            <a:r>
              <a:rPr lang="en-US" sz="3600" smtClean="0">
                <a:latin typeface="Arial" pitchFamily="34" charset="0"/>
                <a:cs typeface="Arial" pitchFamily="34" charset="0"/>
              </a:rPr>
              <a:t>Những thông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tin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doanh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nghiệp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cần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lưu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ý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3657600"/>
            <a:ext cx="6019800" cy="1199704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Vụ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Chính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sách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thương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mại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biên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Bộ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Thương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iepct.DIEPCT\Desktop\thank-you-word-colorful-labels-353364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0"/>
            <a:ext cx="6903081" cy="42672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85800" y="3124200"/>
            <a:ext cx="7858180" cy="2667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Thông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tin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liên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hệ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Cao Thanh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Diệp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Vụ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Chính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sách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thương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mại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biên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Bộ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Công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Thương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Điện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thoại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04 2220 5417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Email: diepct@moit.gov.vn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111691"/>
          </a:xfrm>
        </p:spPr>
        <p:txBody>
          <a:bodyPr>
            <a:normAutofit/>
          </a:bodyPr>
          <a:lstStyle/>
          <a:p>
            <a:pPr marL="624078" indent="-514350" algn="ctr">
              <a:spcBef>
                <a:spcPts val="600"/>
              </a:spcBef>
              <a:spcAft>
                <a:spcPts val="1200"/>
              </a:spcAft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624078" indent="-514350" algn="ctr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1/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Tác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chính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Hiệp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EVFTA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624078" indent="-514350" algn="ctr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đối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kinh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tế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Việt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Nam </a:t>
            </a:r>
          </a:p>
          <a:p>
            <a:pPr marL="624078" indent="-514350" algn="ctr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2/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lợi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thế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doanh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nghiệp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cần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lưu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ý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981200"/>
            <a:ext cx="8229600" cy="1143000"/>
          </a:xfrm>
        </p:spPr>
        <p:txBody>
          <a:bodyPr/>
          <a:lstStyle/>
          <a:p>
            <a:pPr algn="ctr"/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Nội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dung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bày</a:t>
            </a:r>
            <a:endParaRPr lang="vi-VN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Diepct.DIEPCT\Desktop\VN-EU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0"/>
            <a:ext cx="3822700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 lnSpcReduction="10000"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CƠ HỘI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1. Mở rộng thị trường cho hàng xuất khẩu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Xuất khẩu của VN đạt 1,5% tổng nhập khẩu của EU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~ 42% kim ngạch xuất khẩu được hưởng thuế 0%, kể cả GSP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en-US" sz="200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en-US" sz="200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en-US" sz="200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en-US" sz="200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en-US" sz="200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Lợi ích lớn đối với một số nhóm hàng nông sản, thủy sản, dệt may, da giày, gỗ và sản phẩm gỗ, v.v.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en-US" sz="200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sz="3200" smtClean="0">
                <a:latin typeface="Arial" pitchFamily="34" charset="0"/>
                <a:cs typeface="Arial" pitchFamily="34" charset="0"/>
              </a:rPr>
              <a:t>Tác động đối với kinh tế Việt Nam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914400" y="2971800"/>
          <a:ext cx="7467599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3886199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bg2"/>
                          </a:solidFill>
                        </a:rPr>
                        <a:t>EVFTA</a:t>
                      </a:r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bg2"/>
                          </a:solidFill>
                        </a:rPr>
                        <a:t>giúp</a:t>
                      </a:r>
                      <a:r>
                        <a:rPr lang="en-US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2"/>
                          </a:solidFill>
                        </a:rPr>
                        <a:t>XK</a:t>
                      </a:r>
                      <a:r>
                        <a:rPr lang="en-US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2"/>
                          </a:solidFill>
                        </a:rPr>
                        <a:t>bình</a:t>
                      </a:r>
                      <a:r>
                        <a:rPr lang="en-US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2"/>
                          </a:solidFill>
                        </a:rPr>
                        <a:t>quân</a:t>
                      </a:r>
                      <a:r>
                        <a:rPr lang="en-US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2"/>
                          </a:solidFill>
                        </a:rPr>
                        <a:t>tăng</a:t>
                      </a:r>
                      <a:r>
                        <a:rPr lang="en-US" baseline="0" dirty="0" smtClean="0">
                          <a:solidFill>
                            <a:schemeClr val="bg2"/>
                          </a:solidFill>
                        </a:rPr>
                        <a:t> 4-6% </a:t>
                      </a:r>
                      <a:r>
                        <a:rPr lang="en-US" baseline="0" dirty="0" err="1" smtClean="0">
                          <a:solidFill>
                            <a:schemeClr val="bg2"/>
                          </a:solidFill>
                        </a:rPr>
                        <a:t>trong</a:t>
                      </a:r>
                      <a:r>
                        <a:rPr lang="en-US" baseline="0" dirty="0" smtClean="0">
                          <a:solidFill>
                            <a:schemeClr val="bg2"/>
                          </a:solidFill>
                        </a:rPr>
                        <a:t> 10 </a:t>
                      </a:r>
                      <a:r>
                        <a:rPr lang="en-US" baseline="0" dirty="0" err="1" smtClean="0">
                          <a:solidFill>
                            <a:schemeClr val="bg2"/>
                          </a:solidFill>
                        </a:rPr>
                        <a:t>năm</a:t>
                      </a:r>
                      <a:endParaRPr lang="vi-VN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Có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FTA</a:t>
                      </a:r>
                      <a:endParaRPr lang="vi-V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Không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có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FTA</a:t>
                      </a:r>
                      <a:endParaRPr lang="vi-VN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tăng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bình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quân</a:t>
                      </a:r>
                      <a:r>
                        <a:rPr lang="en-US" baseline="0" dirty="0" smtClean="0"/>
                        <a:t> 21%/</a:t>
                      </a:r>
                      <a:r>
                        <a:rPr lang="en-US" baseline="0" dirty="0" err="1" smtClean="0"/>
                        <a:t>năm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tăng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bình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quân</a:t>
                      </a:r>
                      <a:r>
                        <a:rPr lang="en-US" baseline="0" dirty="0" smtClean="0"/>
                        <a:t> 16-18%/</a:t>
                      </a:r>
                      <a:r>
                        <a:rPr lang="en-US" baseline="0" dirty="0" err="1" smtClean="0"/>
                        <a:t>năm</a:t>
                      </a:r>
                      <a:endParaRPr lang="vi-V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2020: </a:t>
                      </a:r>
                      <a:r>
                        <a:rPr lang="en-US" b="1" dirty="0" smtClean="0"/>
                        <a:t>85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tỷ</a:t>
                      </a:r>
                      <a:r>
                        <a:rPr lang="en-US" b="1" baseline="0" dirty="0" smtClean="0"/>
                        <a:t> USD</a:t>
                      </a:r>
                      <a:endParaRPr lang="vi-V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2020: 69 </a:t>
                      </a:r>
                      <a:r>
                        <a:rPr lang="en-US" dirty="0" err="1" smtClean="0"/>
                        <a:t>tỷ</a:t>
                      </a:r>
                      <a:r>
                        <a:rPr lang="en-US" dirty="0" smtClean="0"/>
                        <a:t> USD</a:t>
                      </a:r>
                      <a:endParaRPr lang="vi-VN" dirty="0"/>
                    </a:p>
                  </a:txBody>
                  <a:tcPr/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2025: </a:t>
                      </a:r>
                      <a:r>
                        <a:rPr lang="en-US" b="1" dirty="0" smtClean="0"/>
                        <a:t>220 </a:t>
                      </a:r>
                      <a:r>
                        <a:rPr lang="en-US" b="1" dirty="0" err="1" smtClean="0"/>
                        <a:t>tỷ</a:t>
                      </a:r>
                      <a:r>
                        <a:rPr lang="en-US" b="1" baseline="0" dirty="0" smtClean="0"/>
                        <a:t> USD</a:t>
                      </a:r>
                      <a:endParaRPr lang="vi-V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2025: 144 </a:t>
                      </a:r>
                      <a:r>
                        <a:rPr lang="en-US" dirty="0" err="1" smtClean="0"/>
                        <a:t>tỷ</a:t>
                      </a:r>
                      <a:r>
                        <a:rPr lang="en-US" baseline="0" dirty="0" smtClean="0"/>
                        <a:t> USD</a:t>
                      </a:r>
                      <a:endParaRPr lang="vi-V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77724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smtClean="0">
                <a:latin typeface="Arial" pitchFamily="34" charset="0"/>
                <a:cs typeface="Arial" pitchFamily="34" charset="0"/>
              </a:rPr>
              <a:t>2. Ổn định và mở rộng nguồn nhập khẩu:</a:t>
            </a:r>
          </a:p>
          <a:p>
            <a:pPr>
              <a:buFontTx/>
              <a:buChar char="-"/>
            </a:pPr>
            <a:r>
              <a:rPr lang="en-US" sz="2200" smtClean="0">
                <a:latin typeface="Arial" pitchFamily="34" charset="0"/>
                <a:cs typeface="Arial" pitchFamily="34" charset="0"/>
              </a:rPr>
              <a:t>Đầu vào cho sản xuất trong nước</a:t>
            </a:r>
          </a:p>
          <a:p>
            <a:pPr>
              <a:buFontTx/>
              <a:buChar char="-"/>
            </a:pPr>
            <a:r>
              <a:rPr lang="en-US" sz="2200" smtClean="0">
                <a:latin typeface="Arial" pitchFamily="34" charset="0"/>
                <a:cs typeface="Arial" pitchFamily="34" charset="0"/>
              </a:rPr>
              <a:t>Sản phẩm tiêu dùng chất lượng cao</a:t>
            </a:r>
          </a:p>
          <a:p>
            <a:pPr>
              <a:buFontTx/>
              <a:buChar char="-"/>
            </a:pPr>
            <a:endParaRPr lang="en-US" sz="220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200" smtClean="0">
                <a:latin typeface="Arial" pitchFamily="34" charset="0"/>
                <a:cs typeface="Arial" pitchFamily="34" charset="0"/>
              </a:rPr>
              <a:t>3. Đa dạng hóa quan hệ kinh tế, thương mại, tránh phụ thuộc </a:t>
            </a:r>
            <a:r>
              <a:rPr lang="en-US" sz="2200" smtClean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US" sz="2200" smtClean="0">
                <a:latin typeface="Arial" pitchFamily="34" charset="0"/>
                <a:cs typeface="Arial" pitchFamily="34" charset="0"/>
              </a:rPr>
              <a:t> nâng cao tính độc lập, tự chủ của nền kinh tế</a:t>
            </a:r>
          </a:p>
          <a:p>
            <a:pPr>
              <a:buNone/>
            </a:pPr>
            <a:endParaRPr lang="en-US" sz="220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200" smtClean="0">
                <a:latin typeface="Arial" pitchFamily="34" charset="0"/>
                <a:cs typeface="Arial" pitchFamily="34" charset="0"/>
              </a:rPr>
              <a:t>4. Thu hút đầu tư trực tiếp nước ngoài:</a:t>
            </a:r>
          </a:p>
          <a:p>
            <a:pPr>
              <a:buFontTx/>
              <a:buChar char="-"/>
            </a:pPr>
            <a:r>
              <a:rPr lang="en-US" sz="2200" smtClean="0">
                <a:latin typeface="Arial" pitchFamily="34" charset="0"/>
                <a:cs typeface="Arial" pitchFamily="34" charset="0"/>
              </a:rPr>
              <a:t>Nguồn vốn chất lượng cao từ EU</a:t>
            </a:r>
          </a:p>
          <a:p>
            <a:pPr>
              <a:buFontTx/>
              <a:buChar char="-"/>
            </a:pPr>
            <a:r>
              <a:rPr lang="en-US" sz="2200" smtClean="0">
                <a:latin typeface="Arial" pitchFamily="34" charset="0"/>
                <a:cs typeface="Arial" pitchFamily="34" charset="0"/>
              </a:rPr>
              <a:t>Từ các nguồn khác khi môi trường đầu tư, kinh doanh được cải thiện</a:t>
            </a:r>
          </a:p>
          <a:p>
            <a:pPr>
              <a:buFontTx/>
              <a:buChar char="-"/>
            </a:pPr>
            <a:endParaRPr lang="en-US" sz="2200" smtClean="0"/>
          </a:p>
          <a:p>
            <a:pPr>
              <a:buFontTx/>
              <a:buChar char="-"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3200" smtClean="0">
                <a:latin typeface="Arial" pitchFamily="34" charset="0"/>
                <a:cs typeface="Arial" pitchFamily="34" charset="0"/>
              </a:rPr>
              <a:t>Tác động đối với kinh tế Việt Nam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7724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5. Cam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kết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toàn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diện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EVFTA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tạo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lực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hoàn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thiện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hệ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thống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luật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thể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chế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liên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mở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ra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hội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tiếp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cận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thị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doanh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nghiệp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hai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bên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6.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hội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tiếp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cận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nguồn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nghệ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hiện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đại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sz="2200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 smtClean="0">
                <a:latin typeface="Arial" pitchFamily="34" charset="0"/>
                <a:cs typeface="Arial" pitchFamily="34" charset="0"/>
              </a:rPr>
              <a:t>hỏi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 smtClean="0">
                <a:latin typeface="Arial" pitchFamily="34" charset="0"/>
                <a:cs typeface="Arial" pitchFamily="34" charset="0"/>
              </a:rPr>
              <a:t>kỹ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 smtClean="0">
                <a:latin typeface="Arial" pitchFamily="34" charset="0"/>
                <a:cs typeface="Arial" pitchFamily="34" charset="0"/>
              </a:rPr>
              <a:t>năng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 smtClean="0">
                <a:latin typeface="Arial" pitchFamily="34" charset="0"/>
                <a:cs typeface="Arial" pitchFamily="34" charset="0"/>
              </a:rPr>
              <a:t>quản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 smtClean="0">
                <a:latin typeface="Arial" pitchFamily="34" charset="0"/>
                <a:cs typeface="Arial" pitchFamily="34" charset="0"/>
              </a:rPr>
              <a:t>lý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sz="2200" dirty="0" err="1" smtClean="0">
                <a:latin typeface="Arial" pitchFamily="34" charset="0"/>
                <a:cs typeface="Arial" pitchFamily="34" charset="0"/>
              </a:rPr>
              <a:t>nâng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 cao </a:t>
            </a:r>
            <a:r>
              <a:rPr lang="es-ES" sz="2200" dirty="0" err="1" smtClean="0">
                <a:latin typeface="Arial" pitchFamily="34" charset="0"/>
                <a:cs typeface="Arial" pitchFamily="34" charset="0"/>
              </a:rPr>
              <a:t>tay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 smtClean="0">
                <a:latin typeface="Arial" pitchFamily="34" charset="0"/>
                <a:cs typeface="Arial" pitchFamily="34" charset="0"/>
              </a:rPr>
              <a:t>nghề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sz="2200" dirty="0" err="1" smtClean="0">
                <a:latin typeface="Arial" pitchFamily="34" charset="0"/>
                <a:cs typeface="Arial" pitchFamily="34" charset="0"/>
              </a:rPr>
              <a:t>tạo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 smtClean="0">
                <a:latin typeface="Arial" pitchFamily="34" charset="0"/>
                <a:cs typeface="Arial" pitchFamily="34" charset="0"/>
              </a:rPr>
              <a:t>thêm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 smtClean="0">
                <a:latin typeface="Arial" pitchFamily="34" charset="0"/>
                <a:cs typeface="Arial" pitchFamily="34" charset="0"/>
              </a:rPr>
              <a:t>việc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 smtClean="0">
                <a:latin typeface="Arial" pitchFamily="34" charset="0"/>
                <a:cs typeface="Arial" pitchFamily="34" charset="0"/>
              </a:rPr>
              <a:t>người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 lao </a:t>
            </a:r>
            <a:r>
              <a:rPr lang="es-ES" sz="2200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sz="2200" dirty="0" err="1" smtClean="0">
                <a:latin typeface="Arial" pitchFamily="34" charset="0"/>
                <a:cs typeface="Arial" pitchFamily="34" charset="0"/>
              </a:rPr>
              <a:t>giúp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 smtClean="0">
                <a:latin typeface="Arial" pitchFamily="34" charset="0"/>
                <a:cs typeface="Arial" pitchFamily="34" charset="0"/>
              </a:rPr>
              <a:t>ổn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 smtClean="0">
                <a:latin typeface="Arial" pitchFamily="34" charset="0"/>
                <a:cs typeface="Arial" pitchFamily="34" charset="0"/>
              </a:rPr>
              <a:t>an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 smtClean="0">
                <a:latin typeface="Arial" pitchFamily="34" charset="0"/>
                <a:cs typeface="Arial" pitchFamily="34" charset="0"/>
              </a:rPr>
              <a:t>sinh-xã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 smtClean="0">
                <a:latin typeface="Arial" pitchFamily="34" charset="0"/>
                <a:cs typeface="Arial" pitchFamily="34" charset="0"/>
              </a:rPr>
              <a:t>hội</a:t>
            </a:r>
            <a:endParaRPr lang="es-ES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2200" dirty="0" smtClean="0">
                <a:latin typeface="Arial" pitchFamily="34" charset="0"/>
                <a:cs typeface="Arial" pitchFamily="34" charset="0"/>
              </a:rPr>
              <a:t>7. </a:t>
            </a:r>
            <a:r>
              <a:rPr lang="es-ES" sz="2200" dirty="0" err="1" smtClean="0">
                <a:latin typeface="Arial" pitchFamily="34" charset="0"/>
                <a:cs typeface="Arial" pitchFamily="34" charset="0"/>
              </a:rPr>
              <a:t>T</a:t>
            </a:r>
            <a:r>
              <a:rPr lang="es-ES" sz="2200" dirty="0" err="1" smtClean="0">
                <a:latin typeface="Arial" pitchFamily="34" charset="0"/>
                <a:cs typeface="Arial" pitchFamily="34" charset="0"/>
              </a:rPr>
              <a:t>ạo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 smtClean="0">
                <a:latin typeface="Arial" pitchFamily="34" charset="0"/>
                <a:cs typeface="Arial" pitchFamily="34" charset="0"/>
              </a:rPr>
              <a:t>nền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 smtClean="0">
                <a:latin typeface="Arial" pitchFamily="34" charset="0"/>
                <a:cs typeface="Arial" pitchFamily="34" charset="0"/>
              </a:rPr>
              <a:t>tảng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 smtClean="0">
                <a:latin typeface="Arial" pitchFamily="34" charset="0"/>
                <a:cs typeface="Arial" pitchFamily="34" charset="0"/>
              </a:rPr>
              <a:t>ta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 smtClean="0">
                <a:latin typeface="Arial" pitchFamily="34" charset="0"/>
                <a:cs typeface="Arial" pitchFamily="34" charset="0"/>
              </a:rPr>
              <a:t>yêu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 smtClean="0">
                <a:latin typeface="Arial" pitchFamily="34" charset="0"/>
                <a:cs typeface="Arial" pitchFamily="34" charset="0"/>
              </a:rPr>
              <a:t>cầu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 EU </a:t>
            </a:r>
            <a:r>
              <a:rPr lang="es-ES" sz="2200" dirty="0" err="1" smtClean="0">
                <a:latin typeface="Arial" pitchFamily="34" charset="0"/>
                <a:cs typeface="Arial" pitchFamily="34" charset="0"/>
              </a:rPr>
              <a:t>sớm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 smtClean="0">
                <a:latin typeface="Arial" pitchFamily="34" charset="0"/>
                <a:cs typeface="Arial" pitchFamily="34" charset="0"/>
              </a:rPr>
              <a:t>nhận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 smtClean="0">
                <a:latin typeface="Arial" pitchFamily="34" charset="0"/>
                <a:cs typeface="Arial" pitchFamily="34" charset="0"/>
              </a:rPr>
              <a:t>quy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 smtClean="0">
                <a:latin typeface="Arial" pitchFamily="34" charset="0"/>
                <a:cs typeface="Arial" pitchFamily="34" charset="0"/>
              </a:rPr>
              <a:t>chế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 smtClean="0">
                <a:latin typeface="Arial" pitchFamily="34" charset="0"/>
                <a:cs typeface="Arial" pitchFamily="34" charset="0"/>
              </a:rPr>
              <a:t>kinh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 smtClean="0">
                <a:latin typeface="Arial" pitchFamily="34" charset="0"/>
                <a:cs typeface="Arial" pitchFamily="34" charset="0"/>
              </a:rPr>
              <a:t>tế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 smtClean="0">
                <a:latin typeface="Arial" pitchFamily="34" charset="0"/>
                <a:cs typeface="Arial" pitchFamily="34" charset="0"/>
              </a:rPr>
              <a:t>thị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 smtClean="0">
                <a:latin typeface="Arial" pitchFamily="34" charset="0"/>
                <a:cs typeface="Arial" pitchFamily="34" charset="0"/>
              </a:rPr>
              <a:t>đầy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 smtClean="0">
                <a:latin typeface="Arial" pitchFamily="34" charset="0"/>
                <a:cs typeface="Arial" pitchFamily="34" charset="0"/>
              </a:rPr>
              <a:t>đủ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 smtClean="0">
                <a:latin typeface="Arial" pitchFamily="34" charset="0"/>
                <a:cs typeface="Arial" pitchFamily="34" charset="0"/>
              </a:rPr>
              <a:t>Việt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 smtClean="0">
                <a:latin typeface="Arial" pitchFamily="34" charset="0"/>
                <a:cs typeface="Arial" pitchFamily="34" charset="0"/>
              </a:rPr>
              <a:t>Nam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3200" smtClean="0">
                <a:latin typeface="Arial" pitchFamily="34" charset="0"/>
                <a:cs typeface="Arial" pitchFamily="34" charset="0"/>
              </a:rPr>
              <a:t>Tác động đối với kinh tế Việt Nam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772400" cy="4648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THÁCH THỨC</a:t>
            </a:r>
          </a:p>
          <a:p>
            <a:pPr algn="ctr">
              <a:buNone/>
            </a:pPr>
            <a:endParaRPr lang="en-US" sz="800" smtClean="0">
              <a:latin typeface="Arial" pitchFamily="34" charset="0"/>
              <a:cs typeface="Arial" pitchFamily="34" charset="0"/>
            </a:endParaRPr>
          </a:p>
          <a:p>
            <a:pPr marL="566928" indent="-457200">
              <a:buNone/>
            </a:pPr>
            <a:r>
              <a:rPr lang="en-US" sz="2200" smtClean="0">
                <a:latin typeface="Arial" pitchFamily="34" charset="0"/>
                <a:cs typeface="Arial" pitchFamily="34" charset="0"/>
              </a:rPr>
              <a:t>1. Sức ép cạnh tranh: dự kiến không quá tiêu cực</a:t>
            </a:r>
          </a:p>
          <a:p>
            <a:pPr marL="566928" indent="-457200">
              <a:buFontTx/>
              <a:buChar char="-"/>
            </a:pPr>
            <a:r>
              <a:rPr lang="en-US" sz="2200" smtClean="0">
                <a:latin typeface="Arial" pitchFamily="34" charset="0"/>
                <a:cs typeface="Arial" pitchFamily="34" charset="0"/>
              </a:rPr>
              <a:t>Tính hai mặt</a:t>
            </a:r>
          </a:p>
          <a:p>
            <a:pPr marL="566928" indent="-457200">
              <a:buFontTx/>
              <a:buChar char="-"/>
            </a:pPr>
            <a:r>
              <a:rPr lang="en-US" sz="2200" smtClean="0">
                <a:latin typeface="Arial" pitchFamily="34" charset="0"/>
                <a:cs typeface="Arial" pitchFamily="34" charset="0"/>
              </a:rPr>
              <a:t>Là con đường tất yếu phải đi </a:t>
            </a:r>
          </a:p>
          <a:p>
            <a:pPr marL="566928" indent="-457200">
              <a:buNone/>
            </a:pPr>
            <a:endParaRPr lang="en-US" sz="2200" smtClean="0">
              <a:latin typeface="Arial" pitchFamily="34" charset="0"/>
              <a:cs typeface="Arial" pitchFamily="34" charset="0"/>
            </a:endParaRPr>
          </a:p>
          <a:p>
            <a:pPr marL="566928" indent="-457200">
              <a:buNone/>
            </a:pPr>
            <a:r>
              <a:rPr lang="en-US" sz="2200" smtClean="0">
                <a:latin typeface="Arial" pitchFamily="34" charset="0"/>
                <a:cs typeface="Arial" pitchFamily="34" charset="0"/>
              </a:rPr>
              <a:t>2. Khả năng tận dụng ưu đãi của Hiệp định (kỹ thuật, hiểu biết, nắm bắt thông tin, v.v.)</a:t>
            </a:r>
          </a:p>
          <a:p>
            <a:pPr marL="566928" indent="-457200">
              <a:buNone/>
            </a:pPr>
            <a:endParaRPr lang="en-US" sz="2200" smtClean="0">
              <a:latin typeface="Arial" pitchFamily="34" charset="0"/>
              <a:cs typeface="Arial" pitchFamily="34" charset="0"/>
            </a:endParaRPr>
          </a:p>
          <a:p>
            <a:pPr marL="566928" indent="-457200">
              <a:buNone/>
            </a:pPr>
            <a:r>
              <a:rPr lang="en-US" sz="2200" smtClean="0">
                <a:latin typeface="Arial" pitchFamily="34" charset="0"/>
                <a:cs typeface="Arial" pitchFamily="34" charset="0"/>
              </a:rPr>
              <a:t>3. Khả năng đáp ứng các yêu cầu cao của thị trường EU</a:t>
            </a:r>
          </a:p>
          <a:p>
            <a:pPr marL="566928" indent="-457200">
              <a:buNone/>
            </a:pPr>
            <a:endParaRPr lang="en-US" sz="2200" smtClean="0">
              <a:latin typeface="Arial" pitchFamily="34" charset="0"/>
              <a:cs typeface="Arial" pitchFamily="34" charset="0"/>
            </a:endParaRPr>
          </a:p>
          <a:p>
            <a:pPr marL="566928" indent="-457200">
              <a:buNone/>
            </a:pPr>
            <a:r>
              <a:rPr lang="en-US" sz="2200" smtClean="0">
                <a:latin typeface="Arial" pitchFamily="34" charset="0"/>
                <a:cs typeface="Arial" pitchFamily="34" charset="0"/>
              </a:rPr>
              <a:t>4. Yêu cầu điều chỉnh hệ thống pháp luật, thể chế liên quan</a:t>
            </a:r>
          </a:p>
          <a:p>
            <a:pPr marL="566928" indent="-457200">
              <a:buNone/>
            </a:pPr>
            <a:endParaRPr lang="en-US" sz="220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3200" smtClean="0">
                <a:latin typeface="Arial" pitchFamily="34" charset="0"/>
                <a:cs typeface="Arial" pitchFamily="34" charset="0"/>
              </a:rPr>
              <a:t>Tác động đối với kinh tế Việt Nam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1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Thương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mại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hàng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hóa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Lộ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cam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kết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thuận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lợi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hơn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Tối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7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năm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EU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10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năm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Lợi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thế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xuất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khẩu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Lợi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thế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doanh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nghiệp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cần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lưu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ý</a:t>
            </a:r>
            <a:endParaRPr lang="vi-VN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905000"/>
          <a:ext cx="8458200" cy="4674238"/>
        </p:xfrm>
        <a:graphic>
          <a:graphicData uri="http://schemas.openxmlformats.org/drawingml/2006/table">
            <a:tbl>
              <a:tblPr/>
              <a:tblGrid>
                <a:gridCol w="741949"/>
                <a:gridCol w="3013528"/>
                <a:gridCol w="1596914"/>
                <a:gridCol w="3105809"/>
              </a:tblGrid>
              <a:tr h="147259">
                <a:tc>
                  <a:txBody>
                    <a:bodyPr/>
                    <a:lstStyle/>
                    <a:p>
                      <a:pPr algn="l" fontAlgn="b"/>
                      <a:r>
                        <a:rPr lang="vi-VN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Nhóm hàng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Thuế cơ sở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Cam kết của EU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59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vi-VN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Nông sản</a:t>
                      </a:r>
                    </a:p>
                  </a:txBody>
                  <a:tcPr marL="7273" marR="7273" marT="7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Thủy sản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max 26%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50% EIF, 50% lộ trình 3-7 năm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49706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Gạo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211 Euro/1000kg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Hạn ngạch thuế quan 80.000 tấn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47259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Cà phê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max 11,5%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EIF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47259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Hạt tiêu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4%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EIF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47259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Hạt điều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EIF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49706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Đường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41,9 Euro/100 kg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Hạn ngạch thuế quan 20.400 tấn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47259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Mật ong tự nhiên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17,30%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EIF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89664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Rau củ quả tươi và chế biến, nước hoa quả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max 20%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EIF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89664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Trứng, tỏi, nấm, ngô ngọt, tinh bột sắn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Hạn ngạch thuế quan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89664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vi-VN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Công nghiệp</a:t>
                      </a:r>
                    </a:p>
                  </a:txBody>
                  <a:tcPr marL="7273" marR="7273" marT="7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Dệt may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max 12%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hơn 40% EIF, còn lại lộ trình 3-7 năm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89664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Giày dép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max 17%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gần 40% EIF, còn lại lộ trình 3-7 năm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89664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Gỗ và sản phẩm gỗ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max 10%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hơn 80% EIF, còn lại lộ trình 5 năm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89664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Máy vi tính, sp điện tử, linh kiện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max 14%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hơn 70% EIF, còn lại lộ trình 3-5 năm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47259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Sản phẩm nhựa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max 6,5%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vi-VN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EIF</a:t>
                      </a:r>
                    </a:p>
                  </a:txBody>
                  <a:tcPr marL="7273" marR="7273" marT="7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49706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Điện thoại và linh kiện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max 5%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157150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Túi xách, vali, ví, mũ, ô dù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max 10%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147259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Sản phẩm sắt thép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max 4%</a:t>
                      </a:r>
                    </a:p>
                  </a:txBody>
                  <a:tcPr marL="7273" marR="7273" marT="7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Thương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mại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hàng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hóa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chế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ưu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đãi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hàng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xuất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khẩu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thay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Chương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GSP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lợi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thế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so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đối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tác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chưa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FTA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Quy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tắc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xuất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xứ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>
              <a:buFontTx/>
              <a:buChar char="-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chế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chứng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nhận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xuất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xứ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Cộng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gộp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xuất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xứ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đối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hàng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dệt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may,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mực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bạch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tuộc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chế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biến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biện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vệ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sinh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toàn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phẩm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SPS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sách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doanh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nghiệp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đáp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ứng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yêu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cầu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nhận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tương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đương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Biện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linh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hoạt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đáp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ứng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biện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SPS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EU: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chọn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1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3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giải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	+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thời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gian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quá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độ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	+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đề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xuất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biện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tương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đương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	+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hỗ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trợ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kỹ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thuật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Lợi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thế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doanh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nghiệp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cần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lưu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ý</a:t>
            </a:r>
            <a:endParaRPr lang="vi-VN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Chỉ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dẫn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địa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lý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(Geographical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Indications):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EU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hộ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69 GI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Việt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Nam,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phần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lớn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nông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sản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nước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mắm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Phú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Quốc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Phan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Thiết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chè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Mộc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Châu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cà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phê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Buôn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Thuột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bưởi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Đoan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Hùng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vải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Thanh Hà, cam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Vinh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gạo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Hải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Hậu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v.v.)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6.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Mua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sắm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Chính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phủ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lưu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đấu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thầu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mua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dược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phẩm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doanh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nghiệp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nước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		-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Biện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ưu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đãi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nước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sz="3200" smtClean="0">
                <a:latin typeface="Arial" pitchFamily="34" charset="0"/>
                <a:cs typeface="Arial" pitchFamily="34" charset="0"/>
              </a:rPr>
              <a:t>Lợi thế doanh nghiệp cần lưu ý</a:t>
            </a:r>
            <a:endParaRPr lang="vi-VN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09800" y="5029200"/>
          <a:ext cx="6324600" cy="1295400"/>
        </p:xfrm>
        <a:graphic>
          <a:graphicData uri="http://schemas.openxmlformats.org/drawingml/2006/table">
            <a:tbl>
              <a:tblPr/>
              <a:tblGrid>
                <a:gridCol w="2133910"/>
                <a:gridCol w="4190690"/>
              </a:tblGrid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vi-V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Năm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Cam kết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vi-VN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Năm 1-10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Bảo lưu 40% giá trị gói thầu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vi-VN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Năm 11-18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Bảo lưu 30% giá trị gói thầu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vi-VN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Năm 19 trở đi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Không được ưu đãi trong nước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3657600"/>
          <a:ext cx="8153400" cy="822960"/>
        </p:xfrm>
        <a:graphic>
          <a:graphicData uri="http://schemas.openxmlformats.org/drawingml/2006/table">
            <a:tbl>
              <a:tblPr/>
              <a:tblGrid>
                <a:gridCol w="1613694"/>
                <a:gridCol w="1443831"/>
                <a:gridCol w="1285875"/>
                <a:gridCol w="1524000"/>
                <a:gridCol w="2286000"/>
              </a:tblGrid>
              <a:tr h="0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Năm</a:t>
                      </a:r>
                      <a:endParaRPr lang="vi-VN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Năm</a:t>
                      </a: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s-E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1-2</a:t>
                      </a:r>
                      <a:endParaRPr lang="vi-VN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Năm</a:t>
                      </a: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s-E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3-9</a:t>
                      </a:r>
                      <a:endParaRPr lang="vi-VN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Năm</a:t>
                      </a: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s-E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10- 15</a:t>
                      </a:r>
                      <a:endParaRPr lang="vi-VN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Từ</a:t>
                      </a: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s-ES" sz="18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năm</a:t>
                      </a: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s-ES" sz="18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thứ</a:t>
                      </a: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16 </a:t>
                      </a:r>
                      <a:r>
                        <a:rPr lang="es-ES" sz="18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trở</a:t>
                      </a: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s-ES" sz="18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đi</a:t>
                      </a:r>
                      <a:endParaRPr lang="vi-VN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Tỷ</a:t>
                      </a: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s-ES" sz="18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lệ</a:t>
                      </a: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% </a:t>
                      </a:r>
                      <a:r>
                        <a:rPr lang="es-ES" sz="18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được</a:t>
                      </a: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s-ES" sz="18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loại</a:t>
                      </a: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s-ES" sz="18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trừ</a:t>
                      </a:r>
                      <a:endParaRPr lang="vi-VN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  <a:endParaRPr lang="vi-VN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65</a:t>
                      </a:r>
                      <a:endParaRPr lang="vi-VN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60</a:t>
                      </a:r>
                      <a:endParaRPr lang="vi-VN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</a:t>
                      </a:r>
                      <a:endParaRPr lang="vi-VN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623</TotalTime>
  <Words>898</Words>
  <Application>Microsoft Office PowerPoint</Application>
  <PresentationFormat>On-screen Show (4:3)</PresentationFormat>
  <Paragraphs>169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 - Hiệp định EVFTA - Những thông tin doanh nghiệp cần lưu ý</vt:lpstr>
      <vt:lpstr>Nội dung trình bày</vt:lpstr>
      <vt:lpstr>Tác động đối với kinh tế Việt Nam</vt:lpstr>
      <vt:lpstr>Tác động đối với kinh tế Việt Nam</vt:lpstr>
      <vt:lpstr>Tác động đối với kinh tế Việt Nam</vt:lpstr>
      <vt:lpstr>Tác động đối với kinh tế Việt Nam</vt:lpstr>
      <vt:lpstr>Lợi thế doanh nghiệp cần lưu ý</vt:lpstr>
      <vt:lpstr>Lợi thế doanh nghiệp cần lưu ý</vt:lpstr>
      <vt:lpstr>Lợi thế doanh nghiệp cần lưu ý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Tiến trình đàm phán EVFTA – những vấn đề doanh nghiệp cần lưu ý</dc:title>
  <dc:creator>diep</dc:creator>
  <cp:lastModifiedBy>Diepct</cp:lastModifiedBy>
  <cp:revision>71</cp:revision>
  <dcterms:created xsi:type="dcterms:W3CDTF">2015-03-08T16:40:35Z</dcterms:created>
  <dcterms:modified xsi:type="dcterms:W3CDTF">2016-06-27T11:07:17Z</dcterms:modified>
</cp:coreProperties>
</file>