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6" r:id="rId3"/>
    <p:sldId id="257" r:id="rId4"/>
    <p:sldId id="258" r:id="rId5"/>
    <p:sldId id="267" r:id="rId6"/>
    <p:sldId id="268" r:id="rId7"/>
    <p:sldId id="261" r:id="rId8"/>
    <p:sldId id="269" r:id="rId9"/>
    <p:sldId id="27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C7BB-4AC1-49D8-BA94-C94043371856}" type="datetimeFigureOut">
              <a:rPr lang="vi-VN" smtClean="0"/>
              <a:pPr/>
              <a:t>27/06/2016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E0A24-1F1E-464A-93C7-72D07A5CE4A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D36934-2219-468F-9D74-9AA8820CEA1E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0F46CE-304A-4F5D-B5FA-766E89DB0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534400" cy="1219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smtClean="0">
                <a:latin typeface="Arial" pitchFamily="34" charset="0"/>
                <a:cs typeface="Arial" pitchFamily="34" charset="0"/>
              </a:rPr>
              <a:t> - Hiệp định EVFTA -</a:t>
            </a:r>
            <a:br>
              <a:rPr lang="en-US" sz="3600" smtClean="0">
                <a:latin typeface="Arial" pitchFamily="34" charset="0"/>
                <a:cs typeface="Arial" pitchFamily="34" charset="0"/>
              </a:rPr>
            </a:br>
            <a:r>
              <a:rPr lang="en-US" sz="3600" smtClean="0">
                <a:latin typeface="Arial" pitchFamily="34" charset="0"/>
                <a:cs typeface="Arial" pitchFamily="34" charset="0"/>
              </a:rPr>
              <a:t>Những thông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tin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ý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657600"/>
            <a:ext cx="6019800" cy="1199704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Chính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mại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biên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Bộ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Thương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iepct.DIEPCT\Desktop\thank-you-word-colorful-labels-353364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0"/>
            <a:ext cx="6903081" cy="4267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5800" y="3124200"/>
            <a:ext cx="7858180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liên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Cao Thanh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Diệp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Chính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thương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mại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biên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Bộ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Thương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thoại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04 2220 5417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Email: diepct@moit.gov.vn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111691"/>
          </a:xfrm>
        </p:spPr>
        <p:txBody>
          <a:bodyPr>
            <a:normAutofit/>
          </a:bodyPr>
          <a:lstStyle/>
          <a:p>
            <a:pPr marL="624078" indent="-51435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24078" indent="-51435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1/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chính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Hiệp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EVFTA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24078" indent="-51435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Việt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Nam </a:t>
            </a:r>
          </a:p>
          <a:p>
            <a:pPr marL="624078" indent="-51435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2/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ý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</p:spPr>
        <p:txBody>
          <a:bodyPr/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bày</a:t>
            </a:r>
            <a:endParaRPr lang="vi-VN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Diepct.DIEPCT\Desktop\VN-EU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0"/>
            <a:ext cx="38227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CƠ HỘI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1. Mở rộng thị trường cho hàng xuất khẩu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Xuất khẩu của VN đạt 1,5% tổng nhập khẩu của EU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~ 42% kim ngạch xuất khẩu được hưởng thuế 0%, kể cả GSP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Lợi ích lớn đối với một số nhóm hàng nông sản, thủy sản, dệt may, da giày, gỗ và sản phẩm gỗ, v.v.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Tác động đối với kinh tế Việt Nam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14400" y="2971800"/>
          <a:ext cx="746759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8861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2"/>
                          </a:solidFill>
                        </a:rPr>
                        <a:t>EVFTA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bg2"/>
                          </a:solidFill>
                        </a:rPr>
                        <a:t>giúp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XK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bình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quân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tăng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4-6%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trong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10 </a:t>
                      </a:r>
                      <a:r>
                        <a:rPr lang="en-US" baseline="0" dirty="0" err="1" smtClean="0">
                          <a:solidFill>
                            <a:schemeClr val="bg2"/>
                          </a:solidFill>
                        </a:rPr>
                        <a:t>năm</a:t>
                      </a:r>
                      <a:endParaRPr lang="vi-VN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Có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FTA</a:t>
                      </a:r>
                      <a:endParaRPr lang="vi-V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Không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có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FTA</a:t>
                      </a:r>
                      <a:endParaRPr lang="vi-V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tăng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quân</a:t>
                      </a:r>
                      <a:r>
                        <a:rPr lang="en-US" baseline="0" dirty="0" smtClean="0"/>
                        <a:t> 21%/</a:t>
                      </a:r>
                      <a:r>
                        <a:rPr lang="en-US" baseline="0" dirty="0" err="1" smtClean="0"/>
                        <a:t>năm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tăng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quân</a:t>
                      </a:r>
                      <a:r>
                        <a:rPr lang="en-US" baseline="0" dirty="0" smtClean="0"/>
                        <a:t> 16-18%/</a:t>
                      </a:r>
                      <a:r>
                        <a:rPr lang="en-US" baseline="0" dirty="0" err="1" smtClean="0"/>
                        <a:t>năm</a:t>
                      </a:r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2020: </a:t>
                      </a:r>
                      <a:r>
                        <a:rPr lang="en-US" b="1" dirty="0" smtClean="0"/>
                        <a:t>85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tỷ</a:t>
                      </a:r>
                      <a:r>
                        <a:rPr lang="en-US" b="1" baseline="0" dirty="0" smtClean="0"/>
                        <a:t> USD</a:t>
                      </a:r>
                      <a:endParaRPr lang="vi-V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2020: 69 </a:t>
                      </a:r>
                      <a:r>
                        <a:rPr lang="en-US" dirty="0" err="1" smtClean="0"/>
                        <a:t>tỷ</a:t>
                      </a:r>
                      <a:r>
                        <a:rPr lang="en-US" dirty="0" smtClean="0"/>
                        <a:t> USD</a:t>
                      </a:r>
                      <a:endParaRPr lang="vi-VN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2025: </a:t>
                      </a:r>
                      <a:r>
                        <a:rPr lang="en-US" b="1" dirty="0" smtClean="0"/>
                        <a:t>220 </a:t>
                      </a:r>
                      <a:r>
                        <a:rPr lang="en-US" b="1" dirty="0" err="1" smtClean="0"/>
                        <a:t>tỷ</a:t>
                      </a:r>
                      <a:r>
                        <a:rPr lang="en-US" b="1" baseline="0" dirty="0" smtClean="0"/>
                        <a:t> USD</a:t>
                      </a:r>
                      <a:endParaRPr lang="vi-V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2025: 144 </a:t>
                      </a:r>
                      <a:r>
                        <a:rPr lang="en-US" dirty="0" err="1" smtClean="0"/>
                        <a:t>tỷ</a:t>
                      </a:r>
                      <a:r>
                        <a:rPr lang="en-US" baseline="0" dirty="0" smtClean="0"/>
                        <a:t> USD</a:t>
                      </a:r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2. Ổn định và mở rộng nguồn nhập khẩu:</a:t>
            </a:r>
          </a:p>
          <a:p>
            <a:pPr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Đầu vào cho sản xuất trong nước</a:t>
            </a:r>
          </a:p>
          <a:p>
            <a:pPr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Sản phẩm tiêu dùng chất lượng cao</a:t>
            </a:r>
          </a:p>
          <a:p>
            <a:pPr>
              <a:buFontTx/>
              <a:buChar char="-"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3. Đa dạng hóa quan hệ kinh tế, thương mại, tránh phụ thuộc </a:t>
            </a:r>
            <a:r>
              <a:rPr lang="en-US" sz="220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nâng cao tính độc lập, tự chủ của nền kinh tế</a:t>
            </a:r>
          </a:p>
          <a:p>
            <a:pPr>
              <a:buNone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4. Thu hút đầu tư trực tiếp nước ngoài:</a:t>
            </a:r>
          </a:p>
          <a:p>
            <a:pPr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Nguồn vốn chất lượng cao từ EU</a:t>
            </a:r>
          </a:p>
          <a:p>
            <a:pPr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Từ các nguồn khác khi môi trường đầu tư, kinh doanh được cải thiện</a:t>
            </a:r>
          </a:p>
          <a:p>
            <a:pPr>
              <a:buFontTx/>
              <a:buChar char="-"/>
            </a:pPr>
            <a:endParaRPr lang="en-US" sz="2200" smtClean="0"/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Tác động đối với kinh tế Việt Nam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5. Cam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EVFTA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hoàn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thiện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mở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cận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bên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cận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đại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hỏi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kỹ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năng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nâng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cao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nghề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thêm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lao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giúp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ổn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sinh-xã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hội</a:t>
            </a:r>
            <a:endParaRPr lang="es-E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2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ạo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nền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tảng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EU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Việt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200" dirty="0" err="1" smtClean="0">
                <a:latin typeface="Arial" pitchFamily="34" charset="0"/>
                <a:cs typeface="Arial" pitchFamily="34" charset="0"/>
              </a:rPr>
              <a:t>Nam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Tác động đối với kinh tế Việt Nam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THÁCH THỨC</a:t>
            </a:r>
          </a:p>
          <a:p>
            <a:pPr algn="ctr"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marL="566928" indent="-457200"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1. Sức ép cạnh tranh: dự kiến không quá tiêu cực</a:t>
            </a:r>
          </a:p>
          <a:p>
            <a:pPr marL="566928" indent="-457200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Tính hai mặt</a:t>
            </a:r>
          </a:p>
          <a:p>
            <a:pPr marL="566928" indent="-457200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Là con đường tất yếu phải đi </a:t>
            </a:r>
          </a:p>
          <a:p>
            <a:pPr marL="566928" indent="-457200">
              <a:buNone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 marL="566928" indent="-457200"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2. Khả năng tận dụng ưu đãi của Hiệp định (kỹ thuật, hiểu biết, nắm bắt thông tin, v.v.)</a:t>
            </a:r>
          </a:p>
          <a:p>
            <a:pPr marL="566928" indent="-457200">
              <a:buNone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 marL="566928" indent="-457200"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3. Khả năng đáp ứng các yêu cầu cao của thị trường EU</a:t>
            </a:r>
          </a:p>
          <a:p>
            <a:pPr marL="566928" indent="-457200">
              <a:buNone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 marL="566928" indent="-457200">
              <a:buNone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4. Yêu cầu điều chỉnh hệ thống pháp luật, thể chế liên quan</a:t>
            </a:r>
          </a:p>
          <a:p>
            <a:pPr marL="566928" indent="-457200">
              <a:buNone/>
            </a:pP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Tác động đối với kinh tế Việt Nam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thuận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hơn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khẩu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ý</a:t>
            </a:r>
            <a:endParaRPr lang="vi-VN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905000"/>
          <a:ext cx="8458200" cy="4674238"/>
        </p:xfrm>
        <a:graphic>
          <a:graphicData uri="http://schemas.openxmlformats.org/drawingml/2006/table">
            <a:tbl>
              <a:tblPr/>
              <a:tblGrid>
                <a:gridCol w="741949"/>
                <a:gridCol w="3013528"/>
                <a:gridCol w="1596914"/>
                <a:gridCol w="3105809"/>
              </a:tblGrid>
              <a:tr h="147259"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Nhóm hàng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Thuế cơ sở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Cam kết của EU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5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Nông sản</a:t>
                      </a:r>
                    </a:p>
                  </a:txBody>
                  <a:tcPr marL="7273" marR="7273" marT="7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Thủy sản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26%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50% EIF, 50% lộ trình 3-7 năm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9706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Gạo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211 Euro/1000kg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Hạn ngạch thuế quan 80.000 tấn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Cà phê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max 11,5%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Hạt tiêu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Hạt điều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9706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Đường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41,9 Euro/100 kg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Hạn ngạch thuế quan 20.400 tấn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Mật ong tự nhiên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17,30%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966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Rau củ quả tươi và chế biến, nước hoa quả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20%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966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Trứng, tỏi, nấm, ngô ngọt, tinh bột sắn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Hạn ngạch thuế quan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966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Công nghiệp</a:t>
                      </a:r>
                    </a:p>
                  </a:txBody>
                  <a:tcPr marL="7273" marR="7273" marT="7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Dệt may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12%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hơn 40% EIF, còn lại lộ trình 3-7 năm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966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Giày dép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17%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gần 40% EIF, còn lại lộ trình 3-7 năm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966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Gỗ và sản phẩm gỗ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10%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hơn 80% EIF, còn lại lộ trình 5 năm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966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Máy vi tính, sp điện tử, linh kiện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14%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hơn 70% EIF, còn lại lộ trình 3-5 năm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Sản phẩm nhựa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max 6,5%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EIF</a:t>
                      </a:r>
                    </a:p>
                  </a:txBody>
                  <a:tcPr marL="7273" marR="7273" marT="7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9706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Điện thoại và linh kiện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max 5%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5715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Túi xách, vali, ví, mũ, ô dù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max 10%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4725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Sản phẩm sắt thép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max 4%</a:t>
                      </a:r>
                    </a:p>
                  </a:txBody>
                  <a:tcPr marL="7273" marR="7273" marT="72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ưu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khẩu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GSP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chưa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tắc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xứ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Cộng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gộp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dệt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may,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mực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tuộc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biến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đương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EU: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độ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đương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hỗ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trợ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thuật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ý</a:t>
            </a:r>
            <a:endParaRPr lang="vi-VN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(Geographical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Indications):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69 GI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Việt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Nam,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lớn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sản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mắm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Quốc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Phan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chè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Mộc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Châu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Buôn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bưởi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Đoan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Hùng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Thanh Hà, cam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gạo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Hậu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v.v.)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sắm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Chính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phủ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đấu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thầu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dược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nghiệp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nước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	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ưu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nước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Lợi thế doanh nghiệp cần lưu ý</a:t>
            </a:r>
            <a:endParaRPr lang="vi-VN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5029200"/>
          <a:ext cx="6324600" cy="1295400"/>
        </p:xfrm>
        <a:graphic>
          <a:graphicData uri="http://schemas.openxmlformats.org/drawingml/2006/table">
            <a:tbl>
              <a:tblPr/>
              <a:tblGrid>
                <a:gridCol w="2133910"/>
                <a:gridCol w="4190690"/>
              </a:tblGrid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vi-V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Năm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Cam kết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Năm 1-10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Bảo lưu 40% giá trị gói thầu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Năm 11-18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Bảo lưu 30% giá trị gói thầu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Năm 19 trở đi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Không được ưu đãi trong nước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657600"/>
          <a:ext cx="8153400" cy="822960"/>
        </p:xfrm>
        <a:graphic>
          <a:graphicData uri="http://schemas.openxmlformats.org/drawingml/2006/table">
            <a:tbl>
              <a:tblPr/>
              <a:tblGrid>
                <a:gridCol w="1613694"/>
                <a:gridCol w="1443831"/>
                <a:gridCol w="1285875"/>
                <a:gridCol w="1524000"/>
                <a:gridCol w="2286000"/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Năm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Năm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1-2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Năm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3-9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Năm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10- 15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Từ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năm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thứ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16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trở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đi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Tỷ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lệ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%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được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loại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trừ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vi-VN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</a:t>
                      </a:r>
                      <a:endParaRPr lang="vi-VN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vi-VN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623</TotalTime>
  <Words>898</Words>
  <Application>Microsoft Office PowerPoint</Application>
  <PresentationFormat>On-screen Show (4:3)</PresentationFormat>
  <Paragraphs>169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- Hiệp định EVFTA - Những thông tin doanh nghiệp cần lưu ý</vt:lpstr>
      <vt:lpstr>Nội dung trình bày</vt:lpstr>
      <vt:lpstr>Tác động đối với kinh tế Việt Nam</vt:lpstr>
      <vt:lpstr>Tác động đối với kinh tế Việt Nam</vt:lpstr>
      <vt:lpstr>Tác động đối với kinh tế Việt Nam</vt:lpstr>
      <vt:lpstr>Tác động đối với kinh tế Việt Nam</vt:lpstr>
      <vt:lpstr>Lợi thế doanh nghiệp cần lưu ý</vt:lpstr>
      <vt:lpstr>Lợi thế doanh nghiệp cần lưu ý</vt:lpstr>
      <vt:lpstr>Lợi thế doanh nghiệp cần lưu ý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Tiến trình đàm phán EVFTA – những vấn đề doanh nghiệp cần lưu ý</dc:title>
  <dc:creator>diep</dc:creator>
  <cp:lastModifiedBy>Diepct</cp:lastModifiedBy>
  <cp:revision>71</cp:revision>
  <dcterms:created xsi:type="dcterms:W3CDTF">2015-03-08T16:40:35Z</dcterms:created>
  <dcterms:modified xsi:type="dcterms:W3CDTF">2016-06-27T11:07:17Z</dcterms:modified>
</cp:coreProperties>
</file>